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90" r:id="rId2"/>
    <p:sldId id="257" r:id="rId3"/>
    <p:sldId id="258" r:id="rId4"/>
    <p:sldId id="264" r:id="rId5"/>
    <p:sldId id="265" r:id="rId6"/>
    <p:sldId id="270" r:id="rId7"/>
    <p:sldId id="308" r:id="rId8"/>
    <p:sldId id="259" r:id="rId9"/>
    <p:sldId id="266" r:id="rId10"/>
    <p:sldId id="311" r:id="rId11"/>
    <p:sldId id="297" r:id="rId12"/>
    <p:sldId id="261" r:id="rId13"/>
    <p:sldId id="262" r:id="rId14"/>
    <p:sldId id="284" r:id="rId15"/>
    <p:sldId id="268" r:id="rId16"/>
    <p:sldId id="303" r:id="rId17"/>
    <p:sldId id="304" r:id="rId18"/>
    <p:sldId id="305" r:id="rId19"/>
    <p:sldId id="306" r:id="rId20"/>
    <p:sldId id="30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7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4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1F4C5-93F2-450B-9103-C422041AF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541D48-68C4-4318-B16A-ADA7C2A69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5595B-210C-4E27-9E4B-02F945261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9FF71-1366-4CF5-B123-167FF1E4C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94612-4C67-46D5-A19F-F3F1BD04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10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A3587-714A-43D7-95B8-851A26A61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461E4-04AF-47A4-BF1C-35F8EBEFF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FE613-A71D-4258-BF13-13357FC3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8330E-6F9A-489F-8C09-151D05D6C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9352F-6A95-4A72-B556-E73B6FC54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82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B62E4-4D7C-4C63-9A14-AF78F7280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DE55E-9565-4B4A-83D9-51BD9A6060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01D21-8BD7-4759-8EBD-04C6D3093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E7347-340B-4D76-B0B5-2B4DC22AB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6BDA2-B8E2-487B-A76A-0A84DBA6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62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905000"/>
            <a:ext cx="5384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050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0386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4A49109-1E6F-4CD7-9B05-833DBC2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1C1C2-C689-4B1D-BECB-15D8B128FA3E}" type="datetimeFigureOut">
              <a:rPr lang="en-US" altLang="en-US"/>
              <a:pPr>
                <a:defRPr/>
              </a:pPr>
              <a:t>3/2/2019</a:t>
            </a:fld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B46127A-748E-43AB-8D35-BF2B31085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FFBD243-061F-486A-BE55-D17EEE2F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F345D-1A1A-4D38-89EE-1BEB96CA01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77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7F24F-7550-4888-8228-731401BA3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549F-15EE-4B8D-9D6F-8188DFE6D990}" type="datetimeFigureOut">
              <a:rPr lang="en-US" altLang="en-US"/>
              <a:pPr>
                <a:defRPr/>
              </a:pPr>
              <a:t>3/2/2019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676C4-752C-44FF-9214-C536EEEF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B9F1D-0EDC-4272-AEE1-BE27B9889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DC422-0BA6-4490-914B-800ED93754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717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27886-C281-42AF-A84B-0D0BF8B1A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F9E7B-CCBA-48ED-929A-F641BD102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21090-5914-431E-86D0-D5B09B434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6733B-D9CB-42A0-B4A5-C674FABB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1AEAA-1BA9-4D82-809F-5FBF66CAA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91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1E1B7-F71F-4364-AF8A-E7C60CCA9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37D6AB-743E-44C7-AA1A-CBFF554924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E03EC-0AB1-4E5E-85F0-F20B32EB6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88AA5-38D6-40BB-A364-A3828FDA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2D337-9AE6-4A98-8958-86C71D2B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19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7CAF2-98FB-41C5-9CD7-E4FE063F8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0672A-E5CF-405A-B916-4EDD101BFF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AE0E6-9CD6-46EF-B5DD-5D359F3438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BDFC0-4125-4454-A6D8-760276F1B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EC640-10DF-46CE-AA83-1B37D2F33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7CB553-D8B3-490A-826E-81D0EFAA6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25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D69A6-D157-4805-B271-E7690D5A7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E59D5-3682-4ACD-9D60-66D90DA96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E1553-360C-4071-81AC-FD216EDB2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FDFC55-33DC-45A6-9210-A10E1E210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A8643-BA31-4D78-BA0E-D668C1B9BF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7BB4AF-16E2-4D33-899E-3EB2813DA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DF8BFB-F368-4DF0-8940-A06980106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9C97E5-F78B-4795-8842-7ECDACFC0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28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C1B3A-B9AC-4BB2-A878-6A936F46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2D9ECF-E283-4672-AE66-1F90D149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76A83-9633-42D9-85DF-5208D2E1D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BCEE05-7125-48A7-88B7-3DAF8F9E5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33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47665A-F8E5-4C0E-B792-6027A48D9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4B021-9477-4B73-BD61-DA6CCD6A1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5C9992-2CEA-4FDC-A71F-4DBFB3124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29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E14B8-FD3C-43E2-9BA9-82A021468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70793-99DD-416F-9C2C-EFAD03084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78B8E-DECF-4909-9CE6-A01CBCF5B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A1686-A29F-4986-A91C-515CF940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31B7F-07A8-44BD-891F-B07F21AB8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6128F3-99C4-4651-9AF3-8B73AFBE6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40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80027-48D6-4437-9E0F-9D7B72739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41DB33-C578-42FE-AF59-5708F0380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BAB925-BB0E-4629-BB96-BCCBB73A6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446A22-3FD7-4015-9CE2-158BF3A16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E108B2-84C1-4ECC-BB1C-61DA5A06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B1A50-4F3D-4821-A50A-690E364A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31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3BCBE-BD97-472F-B577-92DB7A359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57E-8D89-4504-AA5E-9945E300E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8CBA5-4160-43FF-897E-45646ED4A8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6A3A1-2226-4EA1-82C5-3B7EF0F50709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9AB3D-7E23-4592-BDDD-415792350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9AED5-D0C4-4338-A10D-C2F1611E5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DA4FB-6FA6-4457-A57F-3F664D2E6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55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18">
            <a:extLst>
              <a:ext uri="{FF2B5EF4-FFF2-40B4-BE49-F238E27FC236}">
                <a16:creationId xmlns:a16="http://schemas.microsoft.com/office/drawing/2014/main" id="{ADDE9EEA-2DEE-40B9-AC7A-3EC9187843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39888" y="2434151"/>
            <a:ext cx="8964613" cy="18002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US" altLang="en-US" sz="2900" dirty="0"/>
            </a:br>
            <a:br>
              <a:rPr lang="en-US" altLang="en-US" sz="2300" dirty="0"/>
            </a:br>
            <a:r>
              <a:rPr lang="en-US" altLang="en-US" sz="3600" dirty="0"/>
              <a:t>XI</a:t>
            </a:r>
            <a:r>
              <a:rPr lang="en-GB" altLang="en-US" sz="3600" dirty="0"/>
              <a:t>I</a:t>
            </a:r>
            <a:r>
              <a:rPr lang="en-US" altLang="en-US" sz="3600" dirty="0"/>
              <a:t> </a:t>
            </a:r>
            <a:r>
              <a:rPr lang="sr-Cyrl-RS" altLang="en-US" sz="3600" dirty="0"/>
              <a:t>Недеља </a:t>
            </a:r>
            <a:r>
              <a:rPr lang="en-GB" altLang="en-US" sz="3600" dirty="0"/>
              <a:t> </a:t>
            </a:r>
            <a:br>
              <a:rPr lang="en-GB" altLang="en-US" sz="3600" dirty="0"/>
            </a:br>
            <a:br>
              <a:rPr lang="sr-Cyrl-RS" altLang="en-US" sz="3600" dirty="0"/>
            </a:br>
            <a:r>
              <a:rPr lang="ru-RU" altLang="en-US" sz="3600" b="1" dirty="0"/>
              <a:t>Економски значај и место фармакотерапије у укупној здравственој заштити</a:t>
            </a:r>
            <a:br>
              <a:rPr lang="ru-RU" altLang="en-US" sz="3600" dirty="0"/>
            </a:br>
            <a:br>
              <a:rPr lang="en-US" sz="3600" dirty="0"/>
            </a:br>
            <a:br>
              <a:rPr lang="en-US" altLang="en-US" sz="2900" dirty="0"/>
            </a:br>
            <a:endParaRPr lang="en-US" altLang="en-US" sz="2000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AADB10F-47F8-4F84-A624-38AF7E53DA0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847851" y="5733257"/>
            <a:ext cx="8640763" cy="1008857"/>
          </a:xfrm>
        </p:spPr>
        <p:txBody>
          <a:bodyPr vert="horz" lIns="54864" tIns="91440" rIns="91440" bIns="45720" rtlCol="0">
            <a:normAutofit/>
          </a:bodyPr>
          <a:lstStyle/>
          <a:p>
            <a:pPr marL="438150" indent="-438150" algn="ctr">
              <a:lnSpc>
                <a:spcPct val="80000"/>
              </a:lnSpc>
              <a:buNone/>
            </a:pPr>
            <a:r>
              <a:rPr lang="sr-Cyrl-RS" altLang="en-US" sz="1800" b="1" dirty="0"/>
              <a:t>Проф др Михајло Јаковљевић</a:t>
            </a:r>
            <a:endParaRPr lang="en-US" altLang="en-US" sz="1800" b="1" dirty="0"/>
          </a:p>
          <a:p>
            <a:pPr marL="438150" indent="-438150" algn="ctr">
              <a:lnSpc>
                <a:spcPct val="80000"/>
              </a:lnSpc>
              <a:buNone/>
            </a:pPr>
            <a:endParaRPr lang="en-US" altLang="en-US" sz="1800" b="1" dirty="0"/>
          </a:p>
        </p:txBody>
      </p:sp>
      <p:pic>
        <p:nvPicPr>
          <p:cNvPr id="3076" name="Picture 8">
            <a:extLst>
              <a:ext uri="{FF2B5EF4-FFF2-40B4-BE49-F238E27FC236}">
                <a16:creationId xmlns:a16="http://schemas.microsoft.com/office/drawing/2014/main" id="{07FB081F-E394-4C2D-A678-9E91D86ED4D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4288"/>
            <a:ext cx="2590800" cy="1384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Content Placeholder 2">
            <a:extLst>
              <a:ext uri="{FF2B5EF4-FFF2-40B4-BE49-F238E27FC236}">
                <a16:creationId xmlns:a16="http://schemas.microsoft.com/office/drawing/2014/main" id="{4F33DA39-F68F-4A27-8177-918857975B0B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09113" y="188913"/>
            <a:ext cx="1143000" cy="13335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74724100-CD3C-4108-91AB-A99938980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24765560-5348-4234-8F08-92D390712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2532" name="Picture 2">
            <a:extLst>
              <a:ext uri="{FF2B5EF4-FFF2-40B4-BE49-F238E27FC236}">
                <a16:creationId xmlns:a16="http://schemas.microsoft.com/office/drawing/2014/main" id="{D1871D09-9ECF-49C2-B8CC-929DAAF9B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679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8EDA41DF-AD11-46CB-9F87-E3C265D7954E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RS" altLang="en-US" sz="3600"/>
              <a:t>Темељ за процену обима и/или вредности потрошње лекова</a:t>
            </a:r>
            <a:endParaRPr lang="en-US" altLang="en-US" sz="3600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3127C00E-A6DF-408D-B64B-C5443B20FAB7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RS" altLang="en-US">
                <a:cs typeface="Times New Roman" panose="02020603050405020304" pitchFamily="18" charset="0"/>
              </a:rPr>
              <a:t>Информације о оствареној продаји – извор индустрија, веледрогерије</a:t>
            </a:r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en-US">
                <a:cs typeface="Times New Roman" panose="02020603050405020304" pitchFamily="18" charset="0"/>
              </a:rPr>
              <a:t>Структура прописаних рецепата од стране лекара, стоматолога и ветеринара</a:t>
            </a:r>
            <a:endParaRPr lang="en-US" altLang="en-US"/>
          </a:p>
          <a:p>
            <a:pPr eaLnBrk="1" hangingPunct="1"/>
            <a:r>
              <a:rPr lang="sr-Cyrl-RS" altLang="en-US">
                <a:cs typeface="Times New Roman" panose="02020603050405020304" pitchFamily="18" charset="0"/>
              </a:rPr>
              <a:t>Структура издатих лекова – извор апотекарске установе, приватне апотеке</a:t>
            </a:r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en-US">
                <a:latin typeface="Times New Roman" panose="02020603050405020304" pitchFamily="18" charset="0"/>
              </a:rPr>
              <a:t>Обим и структура рефундираних средстава за лекова – извор Фонд РЗЗО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AA7A3E1A-28C1-44F3-987C-8AF966AC9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sr-Cyrl-CS" altLang="en-US"/>
            </a:br>
            <a:r>
              <a:rPr lang="sr-Cyrl-CS" altLang="en-US"/>
              <a:t>Приступ есенцијалним лековима</a:t>
            </a:r>
            <a:br>
              <a:rPr lang="en-GB" altLang="en-US" b="1"/>
            </a:br>
            <a:endParaRPr lang="en-GB" altLang="en-US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88225291-1CA4-44FB-94EF-1DEAB2403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Иако је проценат светске популације без приступа есенцијалним лековима од </a:t>
            </a:r>
            <a:r>
              <a:rPr lang="en-GB" altLang="en-US"/>
              <a:t>37% </a:t>
            </a:r>
            <a:r>
              <a:rPr lang="sr-Cyrl-CS" altLang="en-US"/>
              <a:t>у</a:t>
            </a:r>
            <a:r>
              <a:rPr lang="en-GB" altLang="en-US"/>
              <a:t> 1987 </a:t>
            </a:r>
            <a:r>
              <a:rPr lang="sr-Cyrl-CS" altLang="en-US"/>
              <a:t>пао на</a:t>
            </a:r>
            <a:r>
              <a:rPr lang="en-GB" altLang="en-US"/>
              <a:t> 30% </a:t>
            </a:r>
            <a:r>
              <a:rPr lang="sr-Cyrl-CS" altLang="en-US"/>
              <a:t>у</a:t>
            </a:r>
            <a:r>
              <a:rPr lang="en-GB" altLang="en-US"/>
              <a:t> 1999, </a:t>
            </a:r>
            <a:r>
              <a:rPr lang="sr-Cyrl-CS" altLang="en-US"/>
              <a:t>укупан број особа остаје између </a:t>
            </a:r>
            <a:r>
              <a:rPr lang="en-GB" altLang="en-US"/>
              <a:t>1.3 </a:t>
            </a:r>
            <a:r>
              <a:rPr lang="sr-Cyrl-CS" altLang="en-US"/>
              <a:t>и</a:t>
            </a:r>
            <a:r>
              <a:rPr lang="en-GB" altLang="en-US"/>
              <a:t> 2.1 </a:t>
            </a:r>
            <a:r>
              <a:rPr lang="sr-Cyrl-CS" altLang="en-US"/>
              <a:t>милијарди, већином у Африци и Индији</a:t>
            </a:r>
          </a:p>
          <a:p>
            <a:pPr eaLnBrk="1" hangingPunct="1"/>
            <a:r>
              <a:rPr lang="sr-Cyrl-CS" altLang="en-US"/>
              <a:t>Већина ниже и средње развијених земаља ће се претежно служити системом “позитивних” листа не би ли ограничиле расходе набавке лекова</a:t>
            </a:r>
            <a:endParaRPr lang="en-GB" altLang="en-US"/>
          </a:p>
          <a:p>
            <a:pPr eaLnBrk="1" hangingPunct="1"/>
            <a:r>
              <a:rPr lang="sr-Cyrl-CS" altLang="en-US"/>
              <a:t>Улога генеричких препарата и различитих система наплате повећава расположивост лекова у сиромашнијим друштвима</a:t>
            </a:r>
            <a:endParaRPr lang="en-GB" altLang="en-US"/>
          </a:p>
          <a:p>
            <a:pPr eaLnBrk="1" hangingPunct="1">
              <a:buFont typeface="Arial" panose="020B0604020202020204" pitchFamily="34" charset="0"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DCF25B35-2386-4741-8356-03B5379FF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Приступ есенцијалним лековима</a:t>
            </a:r>
            <a:br>
              <a:rPr lang="en-GB" altLang="en-US"/>
            </a:br>
            <a:r>
              <a:rPr lang="sr-Cyrl-CS" altLang="en-US"/>
              <a:t>квартет предуслова</a:t>
            </a:r>
            <a:endParaRPr lang="en-GB" altLang="en-US"/>
          </a:p>
        </p:txBody>
      </p:sp>
      <p:pic>
        <p:nvPicPr>
          <p:cNvPr id="29699" name="Picture 2">
            <a:extLst>
              <a:ext uri="{FF2B5EF4-FFF2-40B4-BE49-F238E27FC236}">
                <a16:creationId xmlns:a16="http://schemas.microsoft.com/office/drawing/2014/main" id="{EB92E3AE-5582-4221-BCA7-45A5E1B151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8164" y="1643064"/>
            <a:ext cx="8555037" cy="4429125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5A547D18-EB55-4527-8345-98E5C60FA7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/>
              <a:t>Примери две листе </a:t>
            </a:r>
            <a:r>
              <a:rPr lang="sr-Cyrl-CS" altLang="en-US" sz="4000"/>
              <a:t>есенцијал</a:t>
            </a:r>
            <a:r>
              <a:rPr lang="en-US" altLang="en-US" sz="4000"/>
              <a:t>них лекова </a:t>
            </a:r>
          </a:p>
        </p:txBody>
      </p:sp>
      <p:sp>
        <p:nvSpPr>
          <p:cNvPr id="30723" name="Text Placeholder 3">
            <a:extLst>
              <a:ext uri="{FF2B5EF4-FFF2-40B4-BE49-F238E27FC236}">
                <a16:creationId xmlns:a16="http://schemas.microsoft.com/office/drawing/2014/main" id="{A854F995-9FF5-491D-A1B9-2585B9B4FFA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524000" y="1066801"/>
            <a:ext cx="4040188" cy="639763"/>
          </a:xfrm>
        </p:spPr>
        <p:txBody>
          <a:bodyPr anchor="b"/>
          <a:lstStyle/>
          <a:p>
            <a:pPr marL="0" indent="0" algn="ctr">
              <a:buNone/>
            </a:pPr>
            <a:r>
              <a:rPr lang="en-US" altLang="en-US" sz="2400" b="1"/>
              <a:t>СРБИЈА</a:t>
            </a:r>
          </a:p>
        </p:txBody>
      </p:sp>
      <p:sp>
        <p:nvSpPr>
          <p:cNvPr id="30724" name="Content Placeholder 2">
            <a:extLst>
              <a:ext uri="{FF2B5EF4-FFF2-40B4-BE49-F238E27FC236}">
                <a16:creationId xmlns:a16="http://schemas.microsoft.com/office/drawing/2014/main" id="{CA853A26-7059-44C8-9668-43F139A1B9BC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981200" y="1752601"/>
            <a:ext cx="4040188" cy="4373563"/>
          </a:xfrm>
        </p:spPr>
        <p:txBody>
          <a:bodyPr/>
          <a:lstStyle/>
          <a:p>
            <a:pPr eaLnBrk="1" hangingPunct="1"/>
            <a:r>
              <a:rPr lang="en-US" altLang="en-US" sz="2400"/>
              <a:t>Адреналин, хидрокортизон, ацетилсалицилна киселина, морфин, пеницилин, диазепам, аминофилин, фуросемид, инсулин, диклофенак, каптоприл</a:t>
            </a:r>
            <a:r>
              <a:rPr lang="it-IT" altLang="en-US" sz="2400"/>
              <a:t>, </a:t>
            </a:r>
            <a:r>
              <a:rPr lang="en-US" altLang="en-US" sz="2400"/>
              <a:t>гентамицин</a:t>
            </a:r>
            <a:r>
              <a:rPr lang="it-IT" altLang="en-US" sz="2400"/>
              <a:t>, </a:t>
            </a:r>
            <a:r>
              <a:rPr lang="en-US" altLang="en-US" sz="2400"/>
              <a:t>дигоксин</a:t>
            </a:r>
            <a:r>
              <a:rPr lang="it-IT" altLang="en-US" sz="2400"/>
              <a:t>,</a:t>
            </a:r>
            <a:r>
              <a:rPr lang="en-US" altLang="en-US" sz="2400"/>
              <a:t> нитроглицерин</a:t>
            </a:r>
            <a:r>
              <a:rPr lang="it-IT" altLang="en-US" sz="2400"/>
              <a:t>, </a:t>
            </a:r>
            <a:r>
              <a:rPr lang="en-US" altLang="en-US" sz="2400"/>
              <a:t>кристалоидни раствори (NaCl 0,9 % или глукоза 5 %)</a:t>
            </a:r>
          </a:p>
          <a:p>
            <a:pPr algn="r" eaLnBrk="1" hangingPunct="1">
              <a:buFont typeface="Arial" panose="020B0604020202020204" pitchFamily="34" charset="0"/>
              <a:buNone/>
            </a:pPr>
            <a:endParaRPr lang="en-US" altLang="en-US" sz="2600"/>
          </a:p>
        </p:txBody>
      </p:sp>
      <p:sp>
        <p:nvSpPr>
          <p:cNvPr id="30725" name="Text Placeholder 4">
            <a:extLst>
              <a:ext uri="{FF2B5EF4-FFF2-40B4-BE49-F238E27FC236}">
                <a16:creationId xmlns:a16="http://schemas.microsoft.com/office/drawing/2014/main" id="{2DB4386F-C8EB-43C8-9E9D-88C8E1377B4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626226" y="1066801"/>
            <a:ext cx="4041775" cy="639763"/>
          </a:xfrm>
        </p:spPr>
        <p:txBody>
          <a:bodyPr anchor="b"/>
          <a:lstStyle/>
          <a:p>
            <a:pPr marL="0" indent="0" algn="ctr">
              <a:buNone/>
            </a:pPr>
            <a:r>
              <a:rPr lang="en-US" altLang="en-US" sz="2400" b="1"/>
              <a:t>ТАНЗАНИЈА</a:t>
            </a:r>
          </a:p>
        </p:txBody>
      </p:sp>
      <p:sp>
        <p:nvSpPr>
          <p:cNvPr id="30726" name="Content Placeholder 5">
            <a:extLst>
              <a:ext uri="{FF2B5EF4-FFF2-40B4-BE49-F238E27FC236}">
                <a16:creationId xmlns:a16="http://schemas.microsoft.com/office/drawing/2014/main" id="{4F8CD176-FBB4-4FF9-98DF-524A63E45E5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169026" y="1828801"/>
            <a:ext cx="4041775" cy="4297363"/>
          </a:xfrm>
        </p:spPr>
        <p:txBody>
          <a:bodyPr>
            <a:normAutofit lnSpcReduction="10000"/>
          </a:bodyPr>
          <a:lstStyle/>
          <a:p>
            <a:r>
              <a:rPr lang="en-US" altLang="en-US" sz="2400"/>
              <a:t>Соли за оралну рехидрацију,котримоксазол, прокаин пеницилин инјекција, хлорокин , соли </a:t>
            </a:r>
            <a:r>
              <a:rPr lang="sr-Cyrl-CS" altLang="en-US" sz="2400"/>
              <a:t>г</a:t>
            </a:r>
            <a:r>
              <a:rPr lang="en-US" altLang="en-US" sz="2400"/>
              <a:t>вожђа са фолатима, мебендазол, тетрациклин маст за очи, јодид или генцијана виолет, бензоична киселина са салицилном кис</a:t>
            </a:r>
            <a:r>
              <a:rPr lang="sr-Cyrl-CS" altLang="en-US" sz="2400"/>
              <a:t>е</a:t>
            </a:r>
            <a:r>
              <a:rPr lang="en-US" altLang="en-US" sz="2400"/>
              <a:t>лином маст, ацетилсалицилна ккселина или парацетамол, ретинол,</a:t>
            </a:r>
          </a:p>
          <a:p>
            <a:endParaRPr lang="en-US" altLang="en-US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F20E43D5-F4A7-49D8-972F-DB4E575C4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42876"/>
            <a:ext cx="9144000" cy="1643063"/>
          </a:xfrm>
        </p:spPr>
        <p:txBody>
          <a:bodyPr>
            <a:normAutofit fontScale="90000"/>
          </a:bodyPr>
          <a:lstStyle/>
          <a:p>
            <a:r>
              <a:rPr lang="sr-Cyrl-CS" altLang="en-US" sz="2800"/>
              <a:t>Статистички трендови издвајања за здравство у Србији, по СЗО, од 1995-2006</a:t>
            </a:r>
            <a:br>
              <a:rPr lang="sr-Cyrl-CS" altLang="en-US" sz="2800"/>
            </a:br>
            <a:r>
              <a:rPr lang="en-GB" altLang="en-US" sz="2800" b="1"/>
              <a:t>SERBIA - National Expenditure on Health (Dinars)</a:t>
            </a:r>
            <a:br>
              <a:rPr lang="en-GB" altLang="en-US" sz="3600" b="1"/>
            </a:br>
            <a:endParaRPr lang="en-GB" altLang="en-US" sz="3600"/>
          </a:p>
        </p:txBody>
      </p:sp>
      <p:pic>
        <p:nvPicPr>
          <p:cNvPr id="35843" name="Picture 2">
            <a:extLst>
              <a:ext uri="{FF2B5EF4-FFF2-40B4-BE49-F238E27FC236}">
                <a16:creationId xmlns:a16="http://schemas.microsoft.com/office/drawing/2014/main" id="{AB7E3B98-A15A-4247-82EC-D66A93B81B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428750"/>
            <a:ext cx="9144000" cy="1143000"/>
          </a:xfrm>
          <a:noFill/>
        </p:spPr>
      </p:pic>
      <p:pic>
        <p:nvPicPr>
          <p:cNvPr id="35844" name="Picture 3">
            <a:extLst>
              <a:ext uri="{FF2B5EF4-FFF2-40B4-BE49-F238E27FC236}">
                <a16:creationId xmlns:a16="http://schemas.microsoft.com/office/drawing/2014/main" id="{A4B50F11-485D-4DB6-B161-534AD1153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71750"/>
            <a:ext cx="91440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4">
            <a:extLst>
              <a:ext uri="{FF2B5EF4-FFF2-40B4-BE49-F238E27FC236}">
                <a16:creationId xmlns:a16="http://schemas.microsoft.com/office/drawing/2014/main" id="{6704E10A-07E2-4083-9377-89DC0DE76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71876"/>
            <a:ext cx="91440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00145ED8-9FFC-4A9A-B344-E077C1CD6B84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2</a:t>
            </a:r>
            <a:r>
              <a:rPr lang="sr-Cyrl-RS" altLang="en-US"/>
              <a:t>0 највише трошених лекова у Србији 2009 (ДДД/1000 ст.)</a:t>
            </a:r>
            <a:endParaRPr lang="en-US" altLang="en-US"/>
          </a:p>
        </p:txBody>
      </p:sp>
      <p:sp>
        <p:nvSpPr>
          <p:cNvPr id="36867" name="TextBox 3">
            <a:extLst>
              <a:ext uri="{FF2B5EF4-FFF2-40B4-BE49-F238E27FC236}">
                <a16:creationId xmlns:a16="http://schemas.microsoft.com/office/drawing/2014/main" id="{E15940EF-3B3E-41AA-9516-C5A76380D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7801" y="6308725"/>
            <a:ext cx="3744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sr-Cyrl-RS" altLang="en-US" sz="1800">
                <a:latin typeface="Arial" panose="020B0604020202020204" pitchFamily="34" charset="0"/>
              </a:rPr>
              <a:t>Извор : АЛИМС 2009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pic>
        <p:nvPicPr>
          <p:cNvPr id="36868" name="Picture 2">
            <a:extLst>
              <a:ext uri="{FF2B5EF4-FFF2-40B4-BE49-F238E27FC236}">
                <a16:creationId xmlns:a16="http://schemas.microsoft.com/office/drawing/2014/main" id="{B4997AA0-A0A4-42A4-9A72-1F903A96CB0F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1700" y="1711326"/>
            <a:ext cx="7848600" cy="4303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3AAB2FB6-289A-48FD-BFE0-00B56EE09121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RS" altLang="en-US"/>
              <a:t>Вредност оствареног промета лекова у Србији 2004 - 2009</a:t>
            </a:r>
            <a:endParaRPr lang="en-US" altLang="en-US"/>
          </a:p>
        </p:txBody>
      </p:sp>
      <p:pic>
        <p:nvPicPr>
          <p:cNvPr id="37891" name="Content Placeholder 3">
            <a:extLst>
              <a:ext uri="{FF2B5EF4-FFF2-40B4-BE49-F238E27FC236}">
                <a16:creationId xmlns:a16="http://schemas.microsoft.com/office/drawing/2014/main" id="{7F66742C-A53D-4A76-8C0E-9B741B0EF28C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6751" y="1628776"/>
            <a:ext cx="8175625" cy="4392613"/>
          </a:xfrm>
          <a:noFill/>
        </p:spPr>
      </p:pic>
      <p:sp>
        <p:nvSpPr>
          <p:cNvPr id="37892" name="TextBox 4">
            <a:extLst>
              <a:ext uri="{FF2B5EF4-FFF2-40B4-BE49-F238E27FC236}">
                <a16:creationId xmlns:a16="http://schemas.microsoft.com/office/drawing/2014/main" id="{122C1D13-E526-484F-93D9-00FF00EA7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6237289"/>
            <a:ext cx="5041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sr-Cyrl-RS" altLang="en-US" sz="1800">
                <a:latin typeface="Arial" panose="020B0604020202020204" pitchFamily="34" charset="0"/>
              </a:rPr>
              <a:t>Извор : АЛИМС 2009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31D695BA-6601-48A5-A96C-774813AA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6035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RS" altLang="en-US" sz="3600"/>
              <a:t>10 Најпродаванијих лекова у Србији 20</a:t>
            </a:r>
            <a:r>
              <a:rPr lang="sr-Cyrl-CS" altLang="en-US" sz="3600"/>
              <a:t>11 према вредности продаје у милионима еура</a:t>
            </a:r>
            <a:r>
              <a:rPr lang="sr-Cyrl-CS" altLang="en-US"/>
              <a:t> </a:t>
            </a:r>
            <a:endParaRPr lang="en-US" altLang="en-US"/>
          </a:p>
        </p:txBody>
      </p:sp>
      <p:sp>
        <p:nvSpPr>
          <p:cNvPr id="38915" name="Rectangle 7">
            <a:extLst>
              <a:ext uri="{FF2B5EF4-FFF2-40B4-BE49-F238E27FC236}">
                <a16:creationId xmlns:a16="http://schemas.microsoft.com/office/drawing/2014/main" id="{BD9FD708-E4BD-4958-B13C-E238D195772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1992313" y="19891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MONOPRIL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SERETIDE DISKUS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ENALAPRIL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NOVOMIX 30 FLEXPE</a:t>
            </a:r>
            <a:r>
              <a:rPr lang="sr-Latn-CS" altLang="en-US" sz="2400" b="1"/>
              <a:t>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BERODUAL N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NORVASC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GLIVEC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HEMOMYCIN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SODIUM CHLORIDE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/>
              <a:t>MONOPRIL PLUS </a:t>
            </a: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40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/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400"/>
          </a:p>
        </p:txBody>
      </p:sp>
      <p:sp>
        <p:nvSpPr>
          <p:cNvPr id="38916" name="Rectangle 8">
            <a:extLst>
              <a:ext uri="{FF2B5EF4-FFF2-40B4-BE49-F238E27FC236}">
                <a16:creationId xmlns:a16="http://schemas.microsoft.com/office/drawing/2014/main" id="{5BB1F6E7-9F9C-4450-8E04-57EA65B39CEC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6172200" y="2133601"/>
            <a:ext cx="4038600" cy="3992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altLang="en-US" sz="2400"/>
              <a:t>Извор Руска приватна кућа за тржишне проц</a:t>
            </a:r>
            <a:r>
              <a:rPr lang="en-US" altLang="en-US" sz="2400"/>
              <a:t>e</a:t>
            </a:r>
            <a:r>
              <a:rPr lang="sr-Cyrl-CS" altLang="en-US" sz="2400"/>
              <a:t>не промета фармацеутика </a:t>
            </a:r>
            <a:r>
              <a:rPr lang="en-US" altLang="en-US" sz="2400"/>
              <a:t>:</a:t>
            </a:r>
          </a:p>
        </p:txBody>
      </p:sp>
      <p:pic>
        <p:nvPicPr>
          <p:cNvPr id="38917" name="Picture 6">
            <a:extLst>
              <a:ext uri="{FF2B5EF4-FFF2-40B4-BE49-F238E27FC236}">
                <a16:creationId xmlns:a16="http://schemas.microsoft.com/office/drawing/2014/main" id="{2209F286-1453-49AE-BD15-E76908B25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3357564"/>
            <a:ext cx="4014788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54CF9251-5C78-4FB4-990F-978CFEFB7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r>
              <a:rPr lang="sr-Cyrl-RS" altLang="en-US" sz="3200"/>
              <a:t>10 Најпродаванијих лекова у Србији 20</a:t>
            </a:r>
            <a:r>
              <a:rPr lang="sr-Cyrl-CS" altLang="en-US" sz="3200"/>
              <a:t>11 према обиму промета у јединичним паковањима</a:t>
            </a:r>
            <a:endParaRPr lang="en-US" altLang="en-US" sz="320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59D8BFC1-37F5-4E0E-A940-0C5AFE56A136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400" b="1"/>
              <a:t>SODIUM CHLORIDE </a:t>
            </a:r>
            <a:endParaRPr lang="en-US" altLang="en-US" sz="2400"/>
          </a:p>
          <a:p>
            <a:r>
              <a:rPr lang="en-US" altLang="en-US" sz="2400" b="1"/>
              <a:t>BROMAZEPAM </a:t>
            </a:r>
            <a:endParaRPr lang="en-US" altLang="en-US" sz="2400"/>
          </a:p>
          <a:p>
            <a:r>
              <a:rPr lang="en-US" altLang="en-US" sz="2400" b="1"/>
              <a:t>CAFFETIN </a:t>
            </a:r>
            <a:endParaRPr lang="en-US" altLang="en-US" sz="2400"/>
          </a:p>
          <a:p>
            <a:r>
              <a:rPr lang="en-US" altLang="en-US" sz="2400" b="1"/>
              <a:t>BRUFEN </a:t>
            </a:r>
            <a:endParaRPr lang="en-US" altLang="en-US" sz="2400"/>
          </a:p>
          <a:p>
            <a:r>
              <a:rPr lang="en-US" altLang="en-US" sz="2400" b="1"/>
              <a:t>ENALAPRIL </a:t>
            </a:r>
            <a:endParaRPr lang="en-US" altLang="en-US" sz="2400"/>
          </a:p>
          <a:p>
            <a:r>
              <a:rPr lang="en-US" altLang="en-US" sz="2400" b="1"/>
              <a:t>PRESOLOL </a:t>
            </a:r>
            <a:endParaRPr lang="sr-Cyrl-CS" altLang="en-US" sz="2400" b="1"/>
          </a:p>
          <a:p>
            <a:r>
              <a:rPr lang="en-US" altLang="en-US" sz="2400" b="1"/>
              <a:t>MONIZOL </a:t>
            </a:r>
            <a:endParaRPr lang="sr-Cyrl-CS" altLang="en-US" sz="2400" b="1"/>
          </a:p>
          <a:p>
            <a:r>
              <a:rPr lang="en-US" altLang="en-US" sz="2400" b="1"/>
              <a:t>LORAZEPAM </a:t>
            </a:r>
            <a:endParaRPr lang="sr-Cyrl-CS" altLang="en-US" sz="2400" b="1"/>
          </a:p>
          <a:p>
            <a:r>
              <a:rPr lang="en-US" altLang="en-US" sz="2400" b="1"/>
              <a:t>LASIX </a:t>
            </a:r>
            <a:endParaRPr lang="en-US" altLang="en-US" sz="2400"/>
          </a:p>
          <a:p>
            <a:r>
              <a:rPr lang="en-US" altLang="en-US" sz="2400" b="1"/>
              <a:t>CARDIOPIRIN </a:t>
            </a:r>
            <a:endParaRPr lang="en-US" altLang="en-US" sz="2400"/>
          </a:p>
          <a:p>
            <a:pPr>
              <a:buFont typeface="Arial" panose="020B0604020202020204" pitchFamily="34" charset="0"/>
              <a:buNone/>
            </a:pPr>
            <a:endParaRPr lang="en-US" altLang="en-US" sz="2400"/>
          </a:p>
          <a:p>
            <a:endParaRPr lang="en-US" altLang="en-US" sz="2400"/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72FA26A5-2AE9-4AC9-96B0-83F587794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CS" altLang="en-US" sz="2400"/>
              <a:t>Извор Руска приватна кућа за тржишне проц</a:t>
            </a:r>
            <a:r>
              <a:rPr lang="en-US" altLang="en-US" sz="2400"/>
              <a:t>e</a:t>
            </a:r>
            <a:r>
              <a:rPr lang="sr-Cyrl-CS" altLang="en-US" sz="2400"/>
              <a:t>не промета фармацеутика </a:t>
            </a:r>
            <a:r>
              <a:rPr lang="en-US" altLang="en-US" sz="2400"/>
              <a:t>:</a:t>
            </a:r>
            <a:endParaRPr lang="sr-Cyrl-CS" altLang="en-US" sz="2400"/>
          </a:p>
          <a:p>
            <a:endParaRPr lang="sr-Cyrl-CS" altLang="en-US" sz="2400"/>
          </a:p>
          <a:p>
            <a:endParaRPr lang="en-US" altLang="en-US" sz="2400"/>
          </a:p>
          <a:p>
            <a:endParaRPr lang="sr-Cyrl-CS" altLang="en-US" sz="2400"/>
          </a:p>
          <a:p>
            <a:endParaRPr lang="en-US" altLang="en-US" sz="2400"/>
          </a:p>
        </p:txBody>
      </p:sp>
      <p:pic>
        <p:nvPicPr>
          <p:cNvPr id="39941" name="Picture 5">
            <a:extLst>
              <a:ext uri="{FF2B5EF4-FFF2-40B4-BE49-F238E27FC236}">
                <a16:creationId xmlns:a16="http://schemas.microsoft.com/office/drawing/2014/main" id="{359B01F5-EA95-4F95-AE85-552D012CB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3357564"/>
            <a:ext cx="4014788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F1135-4F1A-470A-A512-B40B271A1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altLang="en-US" sz="4000"/>
              <a:t>Значај фармакоепидемиолошког пресека тржишта</a:t>
            </a:r>
            <a:endParaRPr lang="en-GB" altLang="en-US" sz="4000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C42CB0E8-E003-49F5-A64E-8EA8E2234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3000"/>
              <a:t>Мерење и упознавање са структуром потрошње лекова на одређеном фармацеутском здравственом тржишту нам омогућава 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600"/>
              <a:t>Увид у карактер прописивачких навика лекара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600"/>
              <a:t>Увид у расподелу издатих  лекова са “позитивне” и респективно, “негативне” листе у земљама у којима су јасно дефинисане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600"/>
              <a:t>Увид у обим расхода РЗЗО условљених лековима по  АТЦ класификацији и/или категоријама потрошача (МКБ-10 дијагностичким кодовима)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2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4">
            <a:extLst>
              <a:ext uri="{FF2B5EF4-FFF2-40B4-BE49-F238E27FC236}">
                <a16:creationId xmlns:a16="http://schemas.microsoft.com/office/drawing/2014/main" id="{803AD8AF-4310-4A25-974D-F23B47F4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288" y="17463"/>
            <a:ext cx="8229600" cy="1143000"/>
          </a:xfrm>
        </p:spPr>
        <p:txBody>
          <a:bodyPr/>
          <a:lstStyle/>
          <a:p>
            <a:r>
              <a:rPr lang="sr-Cyrl-RS" altLang="en-US"/>
              <a:t>Хвала на пажњи !</a:t>
            </a:r>
            <a:endParaRPr lang="en-US" altLang="en-US"/>
          </a:p>
        </p:txBody>
      </p:sp>
      <p:pic>
        <p:nvPicPr>
          <p:cNvPr id="51203" name="Picture 1">
            <a:extLst>
              <a:ext uri="{FF2B5EF4-FFF2-40B4-BE49-F238E27FC236}">
                <a16:creationId xmlns:a16="http://schemas.microsoft.com/office/drawing/2014/main" id="{4D2D74D2-1596-43EE-BA7B-CFE4B6650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4" y="1052513"/>
            <a:ext cx="8885237" cy="52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F30CF-B584-4555-A34B-27A2AF838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altLang="en-US" sz="4000"/>
              <a:t>Методологија анализе потрошње лекова</a:t>
            </a:r>
            <a:endParaRPr lang="en-GB" altLang="en-US" sz="400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4D8221B4-5A35-461C-8A91-2FCE34FA8C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Одређивање </a:t>
            </a:r>
            <a:r>
              <a:rPr lang="sr-Cyrl-CS" altLang="en-US" b="1"/>
              <a:t>обима (волумена) </a:t>
            </a:r>
            <a:r>
              <a:rPr lang="sr-Cyrl-CS" altLang="en-US"/>
              <a:t>тржишног промета и потрошње лекова (у односу на ДДД по 1000 становника / дан)</a:t>
            </a:r>
          </a:p>
          <a:p>
            <a:pPr eaLnBrk="1" hangingPunct="1"/>
            <a:r>
              <a:rPr lang="sr-Cyrl-CS" altLang="en-US"/>
              <a:t>Одређивање </a:t>
            </a:r>
            <a:r>
              <a:rPr lang="sr-Cyrl-CS" altLang="en-US" b="1"/>
              <a:t>ценовне структуре </a:t>
            </a:r>
            <a:r>
              <a:rPr lang="sr-Cyrl-CS" altLang="en-US"/>
              <a:t>(учешћа у укупној финансијској вредности лекова)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GB" altLang="en-US"/>
          </a:p>
        </p:txBody>
      </p:sp>
      <p:sp>
        <p:nvSpPr>
          <p:cNvPr id="15364" name="Content Placeholder 3">
            <a:extLst>
              <a:ext uri="{FF2B5EF4-FFF2-40B4-BE49-F238E27FC236}">
                <a16:creationId xmlns:a16="http://schemas.microsoft.com/office/drawing/2014/main" id="{02A1F5B7-75AE-4A72-B7C4-8DB2592AD3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ВЕД / ВЕН анализа </a:t>
            </a:r>
            <a:r>
              <a:rPr lang="en-GB" altLang="en-US"/>
              <a:t>“Vital/essential/desirable”</a:t>
            </a:r>
            <a:r>
              <a:rPr lang="sr-Cyrl-CS" altLang="en-US"/>
              <a:t>(</a:t>
            </a:r>
            <a:r>
              <a:rPr lang="en-GB" altLang="en-US"/>
              <a:t>nonessential</a:t>
            </a:r>
            <a:r>
              <a:rPr lang="sr-Cyrl-CS" altLang="en-US"/>
              <a:t>)</a:t>
            </a:r>
          </a:p>
          <a:p>
            <a:pPr eaLnBrk="1" hangingPunct="1"/>
            <a:r>
              <a:rPr lang="sr-Cyrl-CS" altLang="en-US"/>
              <a:t>АБЦ  анализа –“</a:t>
            </a:r>
            <a:r>
              <a:rPr lang="en-GB" altLang="en-US"/>
              <a:t>always better control</a:t>
            </a:r>
            <a:r>
              <a:rPr lang="sr-Cyrl-CS" altLang="en-US"/>
              <a:t>”</a:t>
            </a:r>
          </a:p>
          <a:p>
            <a:pPr>
              <a:buFont typeface="Arial" panose="020B0604020202020204" pitchFamily="34" charset="0"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D9B709FD-A80D-465A-834A-E56F915AC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/>
              <a:t>АБЦ  анализа – да се подсетимо</a:t>
            </a:r>
            <a:br>
              <a:rPr lang="en-GB" altLang="en-US"/>
            </a:br>
            <a:r>
              <a:rPr lang="sr-Cyrl-CS" altLang="en-US"/>
              <a:t>(“</a:t>
            </a:r>
            <a:r>
              <a:rPr lang="en-GB" altLang="en-US"/>
              <a:t>always better control</a:t>
            </a:r>
            <a:r>
              <a:rPr lang="sr-Cyrl-CS" altLang="en-US"/>
              <a:t>”)</a:t>
            </a:r>
            <a:endParaRPr lang="en-GB" altLang="en-US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B985CFB2-6BF1-4562-A0EC-388433EC4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/>
              <a:t>Познатија као Паретово правило (италијански економиста </a:t>
            </a:r>
            <a:r>
              <a:rPr lang="en-GB" altLang="en-US"/>
              <a:t>XIX </a:t>
            </a:r>
            <a:r>
              <a:rPr lang="sr-Cyrl-CS" altLang="en-US"/>
              <a:t>века)</a:t>
            </a:r>
          </a:p>
          <a:p>
            <a:r>
              <a:rPr lang="sr-Cyrl-CS" altLang="en-US"/>
              <a:t>Методологија класификације лекова по обиму потрошње и трошковима набавке</a:t>
            </a:r>
            <a:endParaRPr lang="en-GB" altLang="en-US"/>
          </a:p>
          <a:p>
            <a:r>
              <a:rPr lang="sr-Cyrl-CS" altLang="en-US"/>
              <a:t>Допушта органима управљања да се концентришу на оно што је битно приликом напора на “кресању трошкова ” установе</a:t>
            </a:r>
          </a:p>
          <a:p>
            <a:r>
              <a:rPr lang="sr-Cyrl-CS" altLang="en-US"/>
              <a:t>Принцип </a:t>
            </a:r>
            <a:r>
              <a:rPr lang="sr-Cyrl-CS" altLang="en-US" b="1"/>
              <a:t>70%-10 / 20%-20 / 10%-70 </a:t>
            </a:r>
            <a:r>
              <a:rPr lang="sr-Cyrl-CS" altLang="en-US"/>
              <a:t>!</a:t>
            </a:r>
            <a:endParaRPr lang="en-GB" altLang="en-US"/>
          </a:p>
          <a:p>
            <a:endParaRPr lang="sr-Cyrl-CS" altLang="en-US"/>
          </a:p>
          <a:p>
            <a:endParaRPr lang="en-GB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AB03463-A62E-4554-A3DB-20A7F2FD9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VEN/VED </a:t>
            </a:r>
            <a:r>
              <a:rPr lang="sr-Cyrl-CS" altLang="en-US"/>
              <a:t>анализа</a:t>
            </a:r>
            <a:endParaRPr lang="en-GB" altLang="en-US"/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9916B617-DC17-4CD0-9D1B-94DE20ED7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/>
              <a:t>V </a:t>
            </a:r>
            <a:r>
              <a:rPr lang="en-GB" altLang="en-US" b="1"/>
              <a:t>Vital: </a:t>
            </a:r>
            <a:r>
              <a:rPr lang="sr-Cyrl-CS" altLang="en-US" b="1"/>
              <a:t>лек који потенцијално спасава живот пацијента – без кога се пружање основних здравствених услуга не може замислити </a:t>
            </a:r>
            <a:endParaRPr lang="en-GB" altLang="en-US" b="1"/>
          </a:p>
          <a:p>
            <a:r>
              <a:rPr lang="en-GB" altLang="en-US"/>
              <a:t>E </a:t>
            </a:r>
            <a:r>
              <a:rPr lang="en-GB" altLang="en-US" b="1"/>
              <a:t>Essential: </a:t>
            </a:r>
            <a:r>
              <a:rPr lang="sr-Cyrl-CS" altLang="en-US" b="1"/>
              <a:t>ефективна терапија против мање озбиљних стања, чије одсуство обара квалитет услуге али је рад установе могућ</a:t>
            </a:r>
            <a:endParaRPr lang="en-GB" altLang="en-US"/>
          </a:p>
          <a:p>
            <a:r>
              <a:rPr lang="en-GB" altLang="en-US"/>
              <a:t>N/D, </a:t>
            </a:r>
            <a:r>
              <a:rPr lang="en-GB" altLang="en-US" b="1"/>
              <a:t>Nonessential</a:t>
            </a:r>
            <a:r>
              <a:rPr lang="sr-Cyrl-CS" altLang="en-US" b="1"/>
              <a:t>/</a:t>
            </a:r>
            <a:r>
              <a:rPr lang="en-GB" altLang="en-US" b="1"/>
              <a:t>Desirable: </a:t>
            </a:r>
            <a:r>
              <a:rPr lang="sr-Cyrl-CS" altLang="en-US" b="1"/>
              <a:t>лек за ретке индикације / или превише скуп у присуству алтернативних третмана или недоказане ефикасности – пожељан али не-неопходан</a:t>
            </a:r>
            <a:endParaRPr lang="en-GB" altLang="en-US"/>
          </a:p>
          <a:p>
            <a:endParaRPr lang="en-GB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5D85699F-1A91-4A8D-8BFD-37634B81D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951" y="274638"/>
            <a:ext cx="8856663" cy="1143000"/>
          </a:xfrm>
        </p:spPr>
        <p:txBody>
          <a:bodyPr/>
          <a:lstStyle/>
          <a:p>
            <a:r>
              <a:rPr lang="sr-Cyrl-CS" altLang="en-US" sz="3200" b="1"/>
              <a:t>Обим и структура продаје и потрошње лекова у свету по изворима приватних експертски</a:t>
            </a:r>
            <a:r>
              <a:rPr lang="sr-Cyrl-RS" altLang="en-US" sz="3200" b="1"/>
              <a:t>х</a:t>
            </a:r>
            <a:r>
              <a:rPr lang="sr-Cyrl-CS" altLang="en-US" sz="3200" b="1"/>
              <a:t> кућа</a:t>
            </a:r>
            <a:endParaRPr lang="en-US" altLang="en-US" sz="3200" b="1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4E59A1A-FEEB-47F2-A1B7-614951863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03389" y="1600200"/>
            <a:ext cx="8713787" cy="4997450"/>
          </a:xfrm>
        </p:spPr>
        <p:txBody>
          <a:bodyPr/>
          <a:lstStyle/>
          <a:p>
            <a:r>
              <a:rPr lang="sr-Cyrl-CS" altLang="en-US"/>
              <a:t>Светско тржиште фармацеутика наставља са растом упркос рецесији и достиже 900 милијарди </a:t>
            </a:r>
            <a:r>
              <a:rPr lang="en-US" altLang="en-US"/>
              <a:t>$</a:t>
            </a:r>
            <a:r>
              <a:rPr lang="sr-Cyrl-CS" altLang="en-US"/>
              <a:t> у 2011 !</a:t>
            </a:r>
          </a:p>
          <a:p>
            <a:r>
              <a:rPr lang="sr-Cyrl-CS" altLang="en-US"/>
              <a:t>Структура “колача” продаје, се мења у корист биолошких препарата и моноклонских антитела - око 150 милијарди </a:t>
            </a:r>
            <a:r>
              <a:rPr lang="en-US" altLang="en-US"/>
              <a:t>$</a:t>
            </a:r>
            <a:r>
              <a:rPr lang="sr-Cyrl-CS" altLang="en-US"/>
              <a:t> </a:t>
            </a:r>
          </a:p>
          <a:p>
            <a:r>
              <a:rPr lang="sr-Cyrl-CS" altLang="en-US"/>
              <a:t>Производња и пласман генеричких лекова -130 милијарди </a:t>
            </a:r>
            <a:r>
              <a:rPr lang="en-US" altLang="en-US"/>
              <a:t>$</a:t>
            </a:r>
            <a:r>
              <a:rPr lang="sr-Cyrl-CS" altLang="en-US"/>
              <a:t> </a:t>
            </a:r>
          </a:p>
          <a:p>
            <a:pPr lvl="1">
              <a:buFont typeface="Arial" panose="020B0604020202020204" pitchFamily="34" charset="0"/>
              <a:buNone/>
            </a:pPr>
            <a:endParaRPr lang="sr-Cyrl-CS" altLang="en-US" i="1"/>
          </a:p>
          <a:p>
            <a:pPr lvl="1">
              <a:buFont typeface="Arial" panose="020B0604020202020204" pitchFamily="34" charset="0"/>
              <a:buNone/>
            </a:pPr>
            <a:r>
              <a:rPr lang="sr-Cyrl-CS" altLang="en-US" i="1"/>
              <a:t>Извор : </a:t>
            </a:r>
            <a:r>
              <a:rPr lang="en-GB" altLang="en-US" i="1"/>
              <a:t>Global Pharmaceutical Market Review &amp; World Top Ten/Twenty Drugs 20</a:t>
            </a:r>
            <a:r>
              <a:rPr lang="sr-Cyrl-CS" altLang="en-US" i="1"/>
              <a:t>11</a:t>
            </a:r>
            <a:r>
              <a:rPr lang="en-US" altLang="en-US" i="1"/>
              <a:t> </a:t>
            </a:r>
            <a:r>
              <a:rPr lang="sr-Cyrl-CS" altLang="en-US" i="1"/>
              <a:t>.</a:t>
            </a:r>
            <a:endParaRPr lang="en-US" altLang="en-US"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F1470D2D-FC12-4F79-AC38-C4A95CD64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4" y="87314"/>
            <a:ext cx="8256587" cy="672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B1CAB7BE-7E92-4A71-B54C-0AF0AE5AA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altLang="en-US" b="1"/>
              <a:t>Обим и структура продаје и потрошње лекова у свету по СЗО</a:t>
            </a:r>
            <a:endParaRPr lang="en-GB" altLang="en-US" b="1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48566524-178B-4706-B97B-6065A0396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285876"/>
            <a:ext cx="8229600" cy="5286375"/>
          </a:xfrm>
        </p:spPr>
        <p:txBody>
          <a:bodyPr/>
          <a:lstStyle/>
          <a:p>
            <a:pPr eaLnBrk="1" hangingPunct="1"/>
            <a:r>
              <a:rPr lang="sr-Cyrl-CS" altLang="en-US" sz="2400"/>
              <a:t>У</a:t>
            </a:r>
            <a:r>
              <a:rPr lang="en-GB" altLang="en-US" sz="2400"/>
              <a:t> 1999, 15% </a:t>
            </a:r>
            <a:r>
              <a:rPr lang="sr-Cyrl-CS" altLang="en-US" sz="2400"/>
              <a:t>светске популације која живи у високо развијеним земљама је потрошило око </a:t>
            </a:r>
            <a:r>
              <a:rPr lang="en-GB" altLang="en-US" sz="2400"/>
              <a:t>90% </a:t>
            </a:r>
            <a:r>
              <a:rPr lang="sr-Cyrl-CS" altLang="en-US" sz="2400"/>
              <a:t>свих лекова, према вредности продаје</a:t>
            </a:r>
            <a:r>
              <a:rPr lang="en-GB" altLang="en-US" sz="2400"/>
              <a:t>. </a:t>
            </a:r>
            <a:r>
              <a:rPr lang="sr-Cyrl-CS" altLang="en-US" sz="2400"/>
              <a:t>Овај образац концентрације глобалне продаје и потрошње је добио на изражајности у последњих </a:t>
            </a:r>
            <a:r>
              <a:rPr lang="en-GB" altLang="en-US" sz="2400"/>
              <a:t>15 </a:t>
            </a:r>
            <a:r>
              <a:rPr lang="sr-Cyrl-CS" altLang="en-US" sz="2400"/>
              <a:t>година. Удео у светском фармац</a:t>
            </a:r>
            <a:r>
              <a:rPr lang="en-GB" altLang="en-US" sz="2400"/>
              <a:t>e</a:t>
            </a:r>
            <a:r>
              <a:rPr lang="sr-Cyrl-CS" altLang="en-US" sz="2400"/>
              <a:t>утском тржишту самих САД је скочио од </a:t>
            </a:r>
            <a:r>
              <a:rPr lang="en-GB" altLang="en-US" sz="2400"/>
              <a:t>18.4% </a:t>
            </a:r>
            <a:r>
              <a:rPr lang="sr-Cyrl-CS" altLang="en-US" sz="2400"/>
              <a:t>у </a:t>
            </a:r>
            <a:r>
              <a:rPr lang="en-GB" altLang="en-US" sz="2400"/>
              <a:t>1976 </a:t>
            </a:r>
            <a:r>
              <a:rPr lang="sr-Cyrl-CS" altLang="en-US" sz="2400"/>
              <a:t>на</a:t>
            </a:r>
            <a:r>
              <a:rPr lang="en-GB" altLang="en-US" sz="2400"/>
              <a:t> 52% </a:t>
            </a:r>
            <a:r>
              <a:rPr lang="sr-Cyrl-CS" altLang="en-US" sz="2400"/>
              <a:t>у</a:t>
            </a:r>
            <a:r>
              <a:rPr lang="en-GB" altLang="en-US" sz="2400"/>
              <a:t> 2000.</a:t>
            </a:r>
          </a:p>
          <a:p>
            <a:pPr eaLnBrk="1" hangingPunct="1"/>
            <a:r>
              <a:rPr lang="sr-Cyrl-CS" altLang="en-US" sz="2400"/>
              <a:t>У ниже развијеним земљама удео фармацеутика у укупној потрошњи добара и услуга је пао са </a:t>
            </a:r>
            <a:r>
              <a:rPr lang="en-GB" altLang="en-US" sz="2400"/>
              <a:t>3.9% </a:t>
            </a:r>
            <a:r>
              <a:rPr lang="sr-Cyrl-CS" altLang="en-US" sz="2400"/>
              <a:t>у</a:t>
            </a:r>
            <a:r>
              <a:rPr lang="en-GB" altLang="en-US" sz="2400"/>
              <a:t> 1985 </a:t>
            </a:r>
            <a:r>
              <a:rPr lang="sr-Cyrl-CS" altLang="en-US" sz="2400"/>
              <a:t>на</a:t>
            </a:r>
            <a:r>
              <a:rPr lang="en-GB" altLang="en-US" sz="2400"/>
              <a:t> 2.9% </a:t>
            </a:r>
            <a:r>
              <a:rPr lang="sr-Cyrl-CS" altLang="en-US" sz="2400"/>
              <a:t>у</a:t>
            </a:r>
            <a:r>
              <a:rPr lang="en-GB" altLang="en-US" sz="2400"/>
              <a:t> 1999</a:t>
            </a:r>
          </a:p>
          <a:p>
            <a:pPr eaLnBrk="1" hangingPunct="1"/>
            <a:r>
              <a:rPr lang="sr-Cyrl-CS" altLang="en-US" sz="2400"/>
              <a:t>Глобално тржиште генеричких лекова се процењује на око </a:t>
            </a:r>
            <a:r>
              <a:rPr lang="en-GB" altLang="en-US" sz="2400"/>
              <a:t> 30% </a:t>
            </a:r>
            <a:r>
              <a:rPr lang="sr-Cyrl-CS" altLang="en-US" sz="2400"/>
              <a:t>укупне светске продаје лекова и вероватно је много већих размера од пријављеног обима</a:t>
            </a:r>
            <a:endParaRPr lang="en-GB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CD0D88CF-0B88-4090-942F-812BBE6C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b="1"/>
              <a:t>Обим и структура продаје и потрошње лекова у свету по СЗО</a:t>
            </a:r>
            <a:endParaRPr lang="en-GB" altLang="en-US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BB888E4A-CAC5-4924-8D2C-AC7ACDA66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43488"/>
          </a:xfrm>
        </p:spPr>
        <p:txBody>
          <a:bodyPr/>
          <a:lstStyle/>
          <a:p>
            <a:pPr eaLnBrk="1" hangingPunct="1"/>
            <a:r>
              <a:rPr lang="sr-Cyrl-CS" altLang="en-US" sz="2200"/>
              <a:t>“Образац” потрошње између богатих и сиромашних заједница се битно разликује – </a:t>
            </a:r>
            <a:r>
              <a:rPr lang="en-GB" altLang="en-US" sz="2200"/>
              <a:t>“</a:t>
            </a:r>
            <a:r>
              <a:rPr lang="sr-Cyrl-CS" altLang="en-US" sz="2200"/>
              <a:t>оригинали</a:t>
            </a:r>
            <a:r>
              <a:rPr lang="en-GB" altLang="en-US" sz="2200"/>
              <a:t>” (</a:t>
            </a:r>
            <a:r>
              <a:rPr lang="sr-Cyrl-CS" altLang="en-US" sz="2200"/>
              <a:t>патентирани лекови</a:t>
            </a:r>
            <a:r>
              <a:rPr lang="en-GB" altLang="en-US" sz="2200"/>
              <a:t>) </a:t>
            </a:r>
            <a:r>
              <a:rPr lang="sr-Cyrl-CS" altLang="en-US" sz="2200"/>
              <a:t>заузимају 2/3 продаје код развијених и тај удео је растао напрестано у последњих две деценије . Напротив, код земаља у развоју то износи око 1/3.</a:t>
            </a:r>
            <a:endParaRPr lang="en-GB" altLang="en-US" sz="2200"/>
          </a:p>
          <a:p>
            <a:pPr eaLnBrk="1" hangingPunct="1"/>
            <a:r>
              <a:rPr lang="sr-Cyrl-CS" altLang="en-US" sz="2200"/>
              <a:t>Генерици покривају око 2/3 волумена тржишне размене код ниже и средње развијених друштава али брендиране категорије лекова више утичу на вредност промета</a:t>
            </a:r>
            <a:endParaRPr lang="en-GB" altLang="en-US" sz="2200"/>
          </a:p>
          <a:p>
            <a:pPr eaLnBrk="1" hangingPunct="1"/>
            <a:r>
              <a:rPr lang="sr-Cyrl-CS" altLang="en-US" sz="2200"/>
              <a:t>Неке транзиционе економије из реал-социјализма у капитализам (источна европа), су искусиле наглу трансформацију фармацеутског сектора у замени генерика оригиналима</a:t>
            </a:r>
            <a:endParaRPr lang="en-GB" altLang="en-US" sz="2200"/>
          </a:p>
          <a:p>
            <a:pPr eaLnBrk="1" hangingPunct="1"/>
            <a:r>
              <a:rPr lang="sr-Cyrl-CS" altLang="en-US" sz="2200"/>
              <a:t>Непоуздане статистике земаља трећег света, са нагласком на Индију и Кину су и даље проблем у интерпретацији потреба и трендова фармацеутских тржишта</a:t>
            </a:r>
            <a:endParaRPr lang="en-GB" altLang="en-US" sz="2200"/>
          </a:p>
          <a:p>
            <a:endParaRPr lang="en-GB" altLang="en-US"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922</Words>
  <Application>Microsoft Office PowerPoint</Application>
  <PresentationFormat>Widescreen</PresentationFormat>
  <Paragraphs>85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  XII Недеља    Економски значај и место фармакотерапије у укупној здравственој заштити   </vt:lpstr>
      <vt:lpstr>Значај фармакоепидемиолошког пресека тржишта</vt:lpstr>
      <vt:lpstr>Методологија анализе потрошње лекова</vt:lpstr>
      <vt:lpstr>АБЦ  анализа – да се подсетимо (“always better control”)</vt:lpstr>
      <vt:lpstr>VEN/VED анализа</vt:lpstr>
      <vt:lpstr>Обим и структура продаје и потрошње лекова у свету по изворима приватних експертских кућа</vt:lpstr>
      <vt:lpstr>PowerPoint Presentation</vt:lpstr>
      <vt:lpstr>Обим и структура продаје и потрошње лекова у свету по СЗО</vt:lpstr>
      <vt:lpstr>Обим и структура продаје и потрошње лекова у свету по СЗО</vt:lpstr>
      <vt:lpstr>PowerPoint Presentation</vt:lpstr>
      <vt:lpstr>Темељ за процену обима и/или вредности потрошње лекова</vt:lpstr>
      <vt:lpstr> Приступ есенцијалним лековима </vt:lpstr>
      <vt:lpstr>Приступ есенцијалним лековима квартет предуслова</vt:lpstr>
      <vt:lpstr>Примери две листе есенцијалних лекова </vt:lpstr>
      <vt:lpstr>Статистички трендови издвајања за здравство у Србији, по СЗО, од 1995-2006 SERBIA - National Expenditure on Health (Dinars) </vt:lpstr>
      <vt:lpstr>20 највише трошених лекова у Србији 2009 (ДДД/1000 ст.)</vt:lpstr>
      <vt:lpstr>Вредност оствареног промета лекова у Србији 2004 - 2009</vt:lpstr>
      <vt:lpstr>10 Најпродаванијих лекова у Србији 2011 према вредности продаје у милионима еура </vt:lpstr>
      <vt:lpstr>10 Најпродаванијих лекова у Србији 2011 према обиму промета у јединичним паковањима</vt:lpstr>
      <vt:lpstr>Хвала на пажњи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XII Недеља    Економски значај и место фармакотерапије у укупној здравственој заштити</dc:title>
  <dc:creator>HERACLEA</dc:creator>
  <cp:lastModifiedBy>HERACLEA</cp:lastModifiedBy>
  <cp:revision>3</cp:revision>
  <dcterms:created xsi:type="dcterms:W3CDTF">2019-03-02T22:37:20Z</dcterms:created>
  <dcterms:modified xsi:type="dcterms:W3CDTF">2019-03-02T23:06:08Z</dcterms:modified>
</cp:coreProperties>
</file>